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73" r:id="rId5"/>
    <p:sldId id="296" r:id="rId6"/>
    <p:sldId id="297" r:id="rId7"/>
    <p:sldId id="295" r:id="rId8"/>
    <p:sldId id="28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2" autoAdjust="0"/>
    <p:restoredTop sz="94660"/>
  </p:normalViewPr>
  <p:slideViewPr>
    <p:cSldViewPr snapToGrid="0">
      <p:cViewPr varScale="1">
        <p:scale>
          <a:sx n="101" d="100"/>
          <a:sy n="101" d="100"/>
        </p:scale>
        <p:origin x="9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288A6-E5EC-41E9-A540-2262F110EDC7}" type="datetimeFigureOut">
              <a:rPr lang="en-US" smtClean="0"/>
              <a:t>10/29/2025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685D2C-8DBD-4926-89CF-FD8F8F2AFCC7}" type="slidenum">
              <a:rPr lang="en-US" smtClean="0"/>
              <a:t>‹#›</a:t>
            </a:fld>
            <a:endParaRPr lang="en-US"/>
          </a:p>
        </p:txBody>
      </p:sp>
    </p:spTree>
    <p:extLst>
      <p:ext uri="{BB962C8B-B14F-4D97-AF65-F5344CB8AC3E}">
        <p14:creationId xmlns:p14="http://schemas.microsoft.com/office/powerpoint/2010/main" val="269131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Joe</a:t>
            </a:r>
          </a:p>
          <a:p>
            <a:endParaRPr lang="en-US">
              <a:ea typeface="Calibri"/>
              <a:cs typeface="Calibri"/>
            </a:endParaRPr>
          </a:p>
          <a:p>
            <a:r>
              <a:rPr lang="en-US">
                <a:ea typeface="Calibri"/>
                <a:cs typeface="Calibri"/>
              </a:rPr>
              <a:t>4 Pillars of the SEO: </a:t>
            </a:r>
            <a:r>
              <a:rPr lang="en-US" b="1">
                <a:ea typeface="Calibri"/>
                <a:cs typeface="Calibri"/>
              </a:rPr>
              <a:t>Grant Programs</a:t>
            </a:r>
            <a:r>
              <a:rPr lang="en-US">
                <a:ea typeface="Calibri"/>
                <a:cs typeface="Calibri"/>
              </a:rPr>
              <a:t>, </a:t>
            </a:r>
            <a:r>
              <a:rPr lang="en-US" b="1">
                <a:ea typeface="Calibri"/>
                <a:cs typeface="Calibri"/>
              </a:rPr>
              <a:t>Technical Assistance</a:t>
            </a:r>
            <a:r>
              <a:rPr lang="en-US">
                <a:ea typeface="Calibri"/>
                <a:cs typeface="Calibri"/>
              </a:rPr>
              <a:t>, </a:t>
            </a:r>
            <a:r>
              <a:rPr lang="en-US" b="1">
                <a:ea typeface="Calibri"/>
                <a:cs typeface="Calibri"/>
              </a:rPr>
              <a:t>Energy Statistics &amp; Data</a:t>
            </a:r>
            <a:r>
              <a:rPr lang="en-US">
                <a:ea typeface="Calibri"/>
                <a:cs typeface="Calibri"/>
              </a:rPr>
              <a:t>, </a:t>
            </a:r>
            <a:r>
              <a:rPr lang="en-US" b="1">
                <a:ea typeface="Calibri"/>
                <a:cs typeface="Calibri"/>
              </a:rPr>
              <a:t>Energy Security</a:t>
            </a:r>
          </a:p>
          <a:p>
            <a:endParaRPr lang="en-US">
              <a:ea typeface="Calibri"/>
              <a:cs typeface="Calibri"/>
            </a:endParaRPr>
          </a:p>
        </p:txBody>
      </p:sp>
      <p:sp>
        <p:nvSpPr>
          <p:cNvPr id="4" name="Slide Number Placeholder 3"/>
          <p:cNvSpPr>
            <a:spLocks noGrp="1"/>
          </p:cNvSpPr>
          <p:nvPr>
            <p:ph type="sldNum" sz="quarter" idx="10"/>
          </p:nvPr>
        </p:nvSpPr>
        <p:spPr/>
        <p:txBody>
          <a:bodyPr/>
          <a:lstStyle/>
          <a:p>
            <a:fld id="{A8B463E0-4D75-419E-8D65-BFE15C5EC82E}" type="slidenum">
              <a:rPr lang="en-US" smtClean="0"/>
              <a:t>1</a:t>
            </a:fld>
            <a:endParaRPr lang="en-US"/>
          </a:p>
        </p:txBody>
      </p:sp>
    </p:spTree>
    <p:extLst>
      <p:ext uri="{BB962C8B-B14F-4D97-AF65-F5344CB8AC3E}">
        <p14:creationId xmlns:p14="http://schemas.microsoft.com/office/powerpoint/2010/main" val="3818554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Gina / Caitlin – this data is up to date</a:t>
            </a:r>
          </a:p>
          <a:p>
            <a:endParaRPr lang="en-US">
              <a:cs typeface="Calibri"/>
            </a:endParaRPr>
          </a:p>
          <a:p>
            <a:r>
              <a:rPr lang="en-US">
                <a:cs typeface="Calibri"/>
              </a:rPr>
              <a:t>Joe can handle the screenshare of the OEI Map </a:t>
            </a:r>
          </a:p>
        </p:txBody>
      </p:sp>
      <p:sp>
        <p:nvSpPr>
          <p:cNvPr id="4" name="Slide Number Placeholder 3"/>
          <p:cNvSpPr>
            <a:spLocks noGrp="1"/>
          </p:cNvSpPr>
          <p:nvPr>
            <p:ph type="sldNum" sz="quarter" idx="10"/>
          </p:nvPr>
        </p:nvSpPr>
        <p:spPr/>
        <p:txBody>
          <a:bodyPr/>
          <a:lstStyle/>
          <a:p>
            <a:fld id="{A8B463E0-4D75-419E-8D65-BFE15C5EC82E}" type="slidenum">
              <a:rPr lang="en-US" smtClean="0"/>
              <a:t>2</a:t>
            </a:fld>
            <a:endParaRPr lang="en-US"/>
          </a:p>
        </p:txBody>
      </p:sp>
    </p:spTree>
    <p:extLst>
      <p:ext uri="{BB962C8B-B14F-4D97-AF65-F5344CB8AC3E}">
        <p14:creationId xmlns:p14="http://schemas.microsoft.com/office/powerpoint/2010/main" val="3592092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46CF2-61C4-E82D-9C69-DD274E4792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F69F4-23A0-EE0D-4F2A-3109739BD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DE16C7-79E2-CD26-4033-B2F2DB706ABB}"/>
              </a:ext>
            </a:extLst>
          </p:cNvPr>
          <p:cNvSpPr>
            <a:spLocks noGrp="1"/>
          </p:cNvSpPr>
          <p:nvPr>
            <p:ph type="body" idx="1"/>
          </p:nvPr>
        </p:nvSpPr>
        <p:spPr/>
        <p:txBody>
          <a:bodyPr/>
          <a:lstStyle/>
          <a:p>
            <a:r>
              <a:rPr lang="en-US">
                <a:cs typeface="Calibri"/>
              </a:rPr>
              <a:t>Gina / Caitlin – this data is up to date</a:t>
            </a:r>
          </a:p>
          <a:p>
            <a:endParaRPr lang="en-US">
              <a:cs typeface="Calibri"/>
            </a:endParaRPr>
          </a:p>
          <a:p>
            <a:r>
              <a:rPr lang="en-US">
                <a:cs typeface="Calibri"/>
              </a:rPr>
              <a:t>Joe can handle the screenshare of the OEI Map </a:t>
            </a:r>
          </a:p>
        </p:txBody>
      </p:sp>
      <p:sp>
        <p:nvSpPr>
          <p:cNvPr id="4" name="Slide Number Placeholder 3">
            <a:extLst>
              <a:ext uri="{FF2B5EF4-FFF2-40B4-BE49-F238E27FC236}">
                <a16:creationId xmlns:a16="http://schemas.microsoft.com/office/drawing/2014/main" id="{7959F2D5-F2A1-469A-5361-2E1188F6E1DF}"/>
              </a:ext>
            </a:extLst>
          </p:cNvPr>
          <p:cNvSpPr>
            <a:spLocks noGrp="1"/>
          </p:cNvSpPr>
          <p:nvPr>
            <p:ph type="sldNum" sz="quarter" idx="10"/>
          </p:nvPr>
        </p:nvSpPr>
        <p:spPr/>
        <p:txBody>
          <a:bodyPr/>
          <a:lstStyle/>
          <a:p>
            <a:fld id="{A8B463E0-4D75-419E-8D65-BFE15C5EC82E}" type="slidenum">
              <a:rPr lang="en-US" smtClean="0"/>
              <a:t>3</a:t>
            </a:fld>
            <a:endParaRPr lang="en-US"/>
          </a:p>
        </p:txBody>
      </p:sp>
    </p:spTree>
    <p:extLst>
      <p:ext uri="{BB962C8B-B14F-4D97-AF65-F5344CB8AC3E}">
        <p14:creationId xmlns:p14="http://schemas.microsoft.com/office/powerpoint/2010/main" val="3101368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endParaRPr lang="en-US"/>
          </a:p>
        </p:txBody>
      </p:sp>
      <p:sp>
        <p:nvSpPr>
          <p:cNvPr id="4" name="Slide Number Placeholder 3"/>
          <p:cNvSpPr>
            <a:spLocks noGrp="1"/>
          </p:cNvSpPr>
          <p:nvPr>
            <p:ph type="sldNum" sz="quarter" idx="10"/>
          </p:nvPr>
        </p:nvSpPr>
        <p:spPr/>
        <p:txBody>
          <a:bodyPr/>
          <a:lstStyle/>
          <a:p>
            <a:fld id="{A8B463E0-4D75-419E-8D65-BFE15C5EC82E}" type="slidenum">
              <a:rPr lang="en-US" smtClean="0"/>
              <a:t>4</a:t>
            </a:fld>
            <a:endParaRPr lang="en-US"/>
          </a:p>
        </p:txBody>
      </p:sp>
    </p:spTree>
    <p:extLst>
      <p:ext uri="{BB962C8B-B14F-4D97-AF65-F5344CB8AC3E}">
        <p14:creationId xmlns:p14="http://schemas.microsoft.com/office/powerpoint/2010/main" val="230841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Nick</a:t>
            </a:r>
          </a:p>
        </p:txBody>
      </p:sp>
      <p:sp>
        <p:nvSpPr>
          <p:cNvPr id="4" name="Slide Number Placeholder 3"/>
          <p:cNvSpPr>
            <a:spLocks noGrp="1"/>
          </p:cNvSpPr>
          <p:nvPr>
            <p:ph type="sldNum" sz="quarter" idx="10"/>
          </p:nvPr>
        </p:nvSpPr>
        <p:spPr/>
        <p:txBody>
          <a:bodyPr/>
          <a:lstStyle/>
          <a:p>
            <a:fld id="{A8B463E0-4D75-419E-8D65-BFE15C5EC82E}" type="slidenum">
              <a:rPr lang="en-US" smtClean="0"/>
              <a:t>5</a:t>
            </a:fld>
            <a:endParaRPr lang="en-US"/>
          </a:p>
        </p:txBody>
      </p:sp>
    </p:spTree>
    <p:extLst>
      <p:ext uri="{BB962C8B-B14F-4D97-AF65-F5344CB8AC3E}">
        <p14:creationId xmlns:p14="http://schemas.microsoft.com/office/powerpoint/2010/main" val="3623212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C8AD-F503-B533-A39D-2622224B69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886EA9E-DE46-37B3-CB79-74983C61A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4B03DA-D2F0-87A9-ECA4-8122A83EC2DB}"/>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5" name="Footer Placeholder 4">
            <a:extLst>
              <a:ext uri="{FF2B5EF4-FFF2-40B4-BE49-F238E27FC236}">
                <a16:creationId xmlns:a16="http://schemas.microsoft.com/office/drawing/2014/main" id="{B3CD4840-2B25-86D6-0553-2D7A133AF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BC940-0BC5-E916-C8E6-1052DA3C0A90}"/>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23253626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70F90-5FA9-2E5C-A8DA-C34969FF01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427802-2C4B-0376-C942-A9D74CF498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BC59-CB61-E0EA-1507-3435176EF8F7}"/>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5" name="Footer Placeholder 4">
            <a:extLst>
              <a:ext uri="{FF2B5EF4-FFF2-40B4-BE49-F238E27FC236}">
                <a16:creationId xmlns:a16="http://schemas.microsoft.com/office/drawing/2014/main" id="{CE2B7970-C17C-D821-BE43-AC94BF480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4AE046-4DE9-34CF-809A-4FD9C0286952}"/>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298466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13D59-7FD4-54EF-7A4A-3FB64EBFF2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B91775-89BC-51D7-FC68-5B3A6A5786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033D7-CA48-6562-388C-22BCF31A6C00}"/>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5" name="Footer Placeholder 4">
            <a:extLst>
              <a:ext uri="{FF2B5EF4-FFF2-40B4-BE49-F238E27FC236}">
                <a16:creationId xmlns:a16="http://schemas.microsoft.com/office/drawing/2014/main" id="{C10F3AB6-E48C-85F5-BBE0-19C65068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BA8898-F910-D26A-D768-8FB0F77C5964}"/>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47380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20FC1-B89F-4FDA-AAAF-50C98AB917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E7961-20ED-8689-1F1A-88A749C683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503C1-60AA-DFB7-3D90-C70A071D6E78}"/>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5" name="Footer Placeholder 4">
            <a:extLst>
              <a:ext uri="{FF2B5EF4-FFF2-40B4-BE49-F238E27FC236}">
                <a16:creationId xmlns:a16="http://schemas.microsoft.com/office/drawing/2014/main" id="{4C0AD457-FFD1-8996-7B0E-E3C8C8306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75A46-2D47-96FD-8E7D-5679BF7CC18C}"/>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3878294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DF7D3-CAE2-3AF2-758A-02B7D4EFB5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DCE971-C2E4-24B9-C3DF-8484C97D180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9DD8CD-3644-4FD5-A40E-B9C99BE003B6}"/>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5" name="Footer Placeholder 4">
            <a:extLst>
              <a:ext uri="{FF2B5EF4-FFF2-40B4-BE49-F238E27FC236}">
                <a16:creationId xmlns:a16="http://schemas.microsoft.com/office/drawing/2014/main" id="{42EC260D-89DA-0DEE-6C08-A08D93028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BFEBC-A152-5220-8EBE-281345F9488B}"/>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63693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6DD4-FC5C-2EAF-CDD4-E3476124F1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CF4B5-4484-8FB2-A434-71181F4866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433172-6155-A304-6115-79D7FEA58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720236-3BA0-28E0-7FAD-215B9A4C79E5}"/>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6" name="Footer Placeholder 5">
            <a:extLst>
              <a:ext uri="{FF2B5EF4-FFF2-40B4-BE49-F238E27FC236}">
                <a16:creationId xmlns:a16="http://schemas.microsoft.com/office/drawing/2014/main" id="{86B41F0B-D047-02AF-2DFF-7D7B8CF35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FD442-5DED-C593-3AFC-0A221486CCAF}"/>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119856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09F7-7EBF-423C-C1A1-E16DEE8849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C5622A-3E7A-8035-F703-48309103BB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B20C78-D321-6A9B-C7DA-15AE74A8AF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28FB57-F565-F31B-E8C6-171EFE0904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8D771-2702-EA29-263B-D606740A21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899E6-706F-B78F-6ACD-637F4D61EB48}"/>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8" name="Footer Placeholder 7">
            <a:extLst>
              <a:ext uri="{FF2B5EF4-FFF2-40B4-BE49-F238E27FC236}">
                <a16:creationId xmlns:a16="http://schemas.microsoft.com/office/drawing/2014/main" id="{94528EE6-E62D-2150-10D9-722F7370AE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69894E-3651-E77A-05C9-02CD2A3EFBFB}"/>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135732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E4BC7-D525-BC32-D923-A4303E8444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544415-D51E-F613-C162-1DBB61D84385}"/>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4" name="Footer Placeholder 3">
            <a:extLst>
              <a:ext uri="{FF2B5EF4-FFF2-40B4-BE49-F238E27FC236}">
                <a16:creationId xmlns:a16="http://schemas.microsoft.com/office/drawing/2014/main" id="{F65EE150-1FEF-E751-498B-94DA273ADB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01AB8-41FC-FE84-94E7-47585C457794}"/>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693970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ABFAC-C3DA-9FFB-6F04-FB8978EB7E99}"/>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3" name="Footer Placeholder 2">
            <a:extLst>
              <a:ext uri="{FF2B5EF4-FFF2-40B4-BE49-F238E27FC236}">
                <a16:creationId xmlns:a16="http://schemas.microsoft.com/office/drawing/2014/main" id="{9F01BBDE-BB61-3E79-577D-1A4B7B95F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132593-F917-0F36-4BEB-C9B71B897D38}"/>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2921318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A427B-3CE8-B82C-999E-5C9478603D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173015-EB0A-646C-0A91-4C56BB168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A83A0-7A6B-A82C-AF3E-73FA87FED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1BEFA-587D-FB1D-490B-D32E371044B1}"/>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6" name="Footer Placeholder 5">
            <a:extLst>
              <a:ext uri="{FF2B5EF4-FFF2-40B4-BE49-F238E27FC236}">
                <a16:creationId xmlns:a16="http://schemas.microsoft.com/office/drawing/2014/main" id="{C5D5C690-D371-64D2-E3F2-BD5F558D76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FABADE-D345-5486-1CDF-0ED82F1A2055}"/>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326456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87A9-B823-91E5-1D59-A3D2CB600C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E06504-F047-AFE4-AF99-21ADD517D7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2AB718-D4B0-DE30-59F3-60351EC3C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5EED2D-0E9B-CB27-27DF-17DBCA9E98B9}"/>
              </a:ext>
            </a:extLst>
          </p:cNvPr>
          <p:cNvSpPr>
            <a:spLocks noGrp="1"/>
          </p:cNvSpPr>
          <p:nvPr>
            <p:ph type="dt" sz="half" idx="10"/>
          </p:nvPr>
        </p:nvSpPr>
        <p:spPr/>
        <p:txBody>
          <a:bodyPr/>
          <a:lstStyle/>
          <a:p>
            <a:fld id="{BCF19FDE-4E4A-4E54-B241-9D210ED7A9D3}" type="datetimeFigureOut">
              <a:rPr lang="en-US" smtClean="0"/>
              <a:t>10/29/2025</a:t>
            </a:fld>
            <a:endParaRPr lang="en-US"/>
          </a:p>
        </p:txBody>
      </p:sp>
      <p:sp>
        <p:nvSpPr>
          <p:cNvPr id="6" name="Footer Placeholder 5">
            <a:extLst>
              <a:ext uri="{FF2B5EF4-FFF2-40B4-BE49-F238E27FC236}">
                <a16:creationId xmlns:a16="http://schemas.microsoft.com/office/drawing/2014/main" id="{AFE804D0-0F5C-45D9-B218-F5BD29DCF2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416F2-4E08-F1AE-5955-9E92BD89ED95}"/>
              </a:ext>
            </a:extLst>
          </p:cNvPr>
          <p:cNvSpPr>
            <a:spLocks noGrp="1"/>
          </p:cNvSpPr>
          <p:nvPr>
            <p:ph type="sldNum" sz="quarter" idx="12"/>
          </p:nvPr>
        </p:nvSpPr>
        <p:spPr/>
        <p:txBody>
          <a:bodyPr/>
          <a:lstStyle/>
          <a:p>
            <a:fld id="{4CD1AC4C-1E62-4E82-8F2A-5E678466297D}" type="slidenum">
              <a:rPr lang="en-US" smtClean="0"/>
              <a:t>‹#›</a:t>
            </a:fld>
            <a:endParaRPr lang="en-US"/>
          </a:p>
        </p:txBody>
      </p:sp>
    </p:spTree>
    <p:extLst>
      <p:ext uri="{BB962C8B-B14F-4D97-AF65-F5344CB8AC3E}">
        <p14:creationId xmlns:p14="http://schemas.microsoft.com/office/powerpoint/2010/main" val="377504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CB19E-B5A2-922C-4B2A-E0257A7F65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4E7F8F-1570-0600-B31D-E41CEF0166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C1C8F-D3BF-2E27-FD8B-11F9ED0B47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F19FDE-4E4A-4E54-B241-9D210ED7A9D3}" type="datetimeFigureOut">
              <a:rPr lang="en-US" smtClean="0"/>
              <a:t>10/29/2025</a:t>
            </a:fld>
            <a:endParaRPr lang="en-US"/>
          </a:p>
        </p:txBody>
      </p:sp>
      <p:sp>
        <p:nvSpPr>
          <p:cNvPr id="5" name="Footer Placeholder 4">
            <a:extLst>
              <a:ext uri="{FF2B5EF4-FFF2-40B4-BE49-F238E27FC236}">
                <a16:creationId xmlns:a16="http://schemas.microsoft.com/office/drawing/2014/main" id="{E859F8FF-4B04-45E8-D04A-2FDA7AA5EA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46FA881-2AA7-6557-77AE-AC6B95E1C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1AC4C-1E62-4E82-8F2A-5E678466297D}" type="slidenum">
              <a:rPr lang="en-US" smtClean="0"/>
              <a:t>‹#›</a:t>
            </a:fld>
            <a:endParaRPr lang="en-US"/>
          </a:p>
        </p:txBody>
      </p:sp>
    </p:spTree>
    <p:extLst>
      <p:ext uri="{BB962C8B-B14F-4D97-AF65-F5344CB8AC3E}">
        <p14:creationId xmlns:p14="http://schemas.microsoft.com/office/powerpoint/2010/main" val="394876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png"/><Relationship Id="rId7" Type="http://schemas.openxmlformats.org/officeDocument/2006/relationships/hyperlink" Target="mailto:Nicholas.Labinski@wisconsin.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OEI@Wisconsin.gov" TargetMode="External"/><Relationship Id="rId5" Type="http://schemas.openxmlformats.org/officeDocument/2006/relationships/hyperlink" Target="http://www.focusonenergy.com/" TargetMode="External"/><Relationship Id="rId4" Type="http://schemas.openxmlformats.org/officeDocument/2006/relationships/hyperlink" Target="https://psc.wi.gov/Pages/Programs/OEI.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focusonenergy.com/home-energy-rebates"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apps.psc.wi.gov/APPS/dockets/content/detail.aspx?id=9718&amp;case=FG&amp;num=2023"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psc.wi.gov/Pages/ServiceType/OEI/HeatPumps.aspx" TargetMode="External"/><Relationship Id="rId4" Type="http://schemas.openxmlformats.org/officeDocument/2006/relationships/hyperlink" Target="https://psc.wi.gov/Pages/ServiceType/OEI/EnergyPlanning.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4" y="0"/>
            <a:ext cx="12192000" cy="6858000"/>
          </a:xfrm>
          <a:prstGeom prst="rect">
            <a:avLst/>
          </a:prstGeom>
        </p:spPr>
      </p:pic>
      <p:sp>
        <p:nvSpPr>
          <p:cNvPr id="8" name="Rectangle 7"/>
          <p:cNvSpPr/>
          <p:nvPr/>
        </p:nvSpPr>
        <p:spPr>
          <a:xfrm>
            <a:off x="308044" y="15653"/>
            <a:ext cx="9681199" cy="738664"/>
          </a:xfrm>
          <a:prstGeom prst="rect">
            <a:avLst/>
          </a:prstGeom>
        </p:spPr>
        <p:txBody>
          <a:bodyPr wrap="square">
            <a:spAutoFit/>
          </a:bodyPr>
          <a:lstStyle/>
          <a:p>
            <a:r>
              <a:rPr lang="en-US" sz="4200" b="1">
                <a:solidFill>
                  <a:schemeClr val="bg1"/>
                </a:solidFill>
              </a:rPr>
              <a:t>Office of Energy Innovation</a:t>
            </a:r>
            <a:endParaRPr lang="en-US" sz="4200">
              <a:solidFill>
                <a:schemeClr val="bg1"/>
              </a:solidFill>
            </a:endParaRPr>
          </a:p>
        </p:txBody>
      </p:sp>
      <p:sp>
        <p:nvSpPr>
          <p:cNvPr id="12" name="TextBox 11"/>
          <p:cNvSpPr txBox="1"/>
          <p:nvPr/>
        </p:nvSpPr>
        <p:spPr>
          <a:xfrm>
            <a:off x="720436" y="1260763"/>
            <a:ext cx="10709564" cy="5447645"/>
          </a:xfrm>
          <a:prstGeom prst="rect">
            <a:avLst/>
          </a:prstGeom>
          <a:noFill/>
        </p:spPr>
        <p:txBody>
          <a:bodyPr wrap="square" lIns="91440" tIns="45720" rIns="91440" bIns="45720" rtlCol="0" anchor="t">
            <a:spAutoFit/>
          </a:bodyPr>
          <a:lstStyle/>
          <a:p>
            <a:r>
              <a:rPr lang="en-US" b="1" dirty="0"/>
              <a:t>Vision</a:t>
            </a:r>
          </a:p>
          <a:p>
            <a:pPr fontAlgn="base"/>
            <a:r>
              <a:rPr lang="en-US" dirty="0"/>
              <a:t>Our vision is that Wisconsin homes, businesses, and vehicles are powered with clean, efficient, reliable energy that creates jobs and grows our economy in an equitable manner where all can share in the benefits. </a:t>
            </a:r>
            <a:endParaRPr lang="en-US" dirty="0">
              <a:ea typeface="Calibri"/>
              <a:cs typeface="Calibri"/>
            </a:endParaRPr>
          </a:p>
          <a:p>
            <a:endParaRPr lang="en-US" b="1" dirty="0"/>
          </a:p>
          <a:p>
            <a:r>
              <a:rPr lang="en-US" b="1" dirty="0"/>
              <a:t>Mission</a:t>
            </a:r>
            <a:endParaRPr lang="en-US" b="1" dirty="0">
              <a:ea typeface="Calibri"/>
              <a:cs typeface="Calibri"/>
            </a:endParaRPr>
          </a:p>
          <a:p>
            <a:pPr fontAlgn="base"/>
            <a:r>
              <a:rPr lang="en-US" dirty="0"/>
              <a:t>Developing Wisconsin’s energy landscape to be secure, environmentally responsible, and growing the state’s economy for all.</a:t>
            </a:r>
            <a:endParaRPr lang="en-US" dirty="0">
              <a:ea typeface="Calibri"/>
              <a:cs typeface="Calibri"/>
            </a:endParaRPr>
          </a:p>
          <a:p>
            <a:endParaRPr lang="en-US" b="1" dirty="0"/>
          </a:p>
          <a:p>
            <a:r>
              <a:rPr lang="en-US" b="1" dirty="0"/>
              <a:t>Programs</a:t>
            </a:r>
            <a:endParaRPr lang="en-US" b="1" dirty="0">
              <a:ea typeface="Calibri"/>
              <a:cs typeface="Calibri"/>
            </a:endParaRPr>
          </a:p>
          <a:p>
            <a:r>
              <a:rPr lang="en-US" dirty="0"/>
              <a:t>State Energy Office: </a:t>
            </a:r>
            <a:r>
              <a:rPr lang="en-US" b="1" dirty="0"/>
              <a:t>Grant Programs, </a:t>
            </a:r>
            <a:r>
              <a:rPr lang="en-US" sz="2400" b="1" dirty="0"/>
              <a:t>Technical Assistance</a:t>
            </a:r>
            <a:r>
              <a:rPr lang="en-US" b="1" dirty="0"/>
              <a:t>, Energy Statistics &amp; Data, Energy Security</a:t>
            </a:r>
            <a:endParaRPr lang="en-US" b="1" dirty="0">
              <a:ea typeface="Calibri"/>
              <a:cs typeface="Calibri"/>
            </a:endParaRPr>
          </a:p>
          <a:p>
            <a:r>
              <a:rPr lang="en-US" dirty="0">
                <a:hlinkClick r:id="rId4"/>
              </a:rPr>
              <a:t>https://psc.wi.gov/Pages/Programs/OEI.aspx</a:t>
            </a:r>
            <a:endParaRPr lang="en-US" dirty="0"/>
          </a:p>
          <a:p>
            <a:endParaRPr lang="en-US" dirty="0"/>
          </a:p>
          <a:p>
            <a:r>
              <a:rPr lang="en-US" dirty="0"/>
              <a:t>Focus on Energy: Incentives &amp; Rebates, Technical Assistance, Training, Trade Ally Support</a:t>
            </a:r>
            <a:endParaRPr lang="en-US" dirty="0">
              <a:ea typeface="Calibri"/>
              <a:cs typeface="Calibri"/>
            </a:endParaRPr>
          </a:p>
          <a:p>
            <a:r>
              <a:rPr lang="en-US" dirty="0">
                <a:hlinkClick r:id="rId5"/>
              </a:rPr>
              <a:t>www.FocusonEnergy.com</a:t>
            </a:r>
            <a:endParaRPr lang="en-US" dirty="0"/>
          </a:p>
          <a:p>
            <a:r>
              <a:rPr lang="en-US" dirty="0"/>
              <a:t>Contact: </a:t>
            </a:r>
            <a:r>
              <a:rPr lang="en-US" dirty="0">
                <a:hlinkClick r:id="rId6"/>
              </a:rPr>
              <a:t>OEI@Wisconsin.gov</a:t>
            </a:r>
            <a:endParaRPr lang="en-US" dirty="0"/>
          </a:p>
          <a:p>
            <a:r>
              <a:rPr lang="en-US" dirty="0"/>
              <a:t>Stakeholder Engagement Lead: </a:t>
            </a:r>
            <a:r>
              <a:rPr lang="en-US" dirty="0">
                <a:hlinkClick r:id="rId7"/>
              </a:rPr>
              <a:t>Nicholas.Labinski@wisconsin.gov</a:t>
            </a:r>
            <a:endParaRPr lang="en-US" dirty="0"/>
          </a:p>
          <a:p>
            <a:endParaRPr lang="en-US"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78690" y="5224228"/>
            <a:ext cx="3421106" cy="1374310"/>
          </a:xfrm>
          <a:prstGeom prst="rect">
            <a:avLst/>
          </a:prstGeom>
        </p:spPr>
      </p:pic>
    </p:spTree>
    <p:extLst>
      <p:ext uri="{BB962C8B-B14F-4D97-AF65-F5344CB8AC3E}">
        <p14:creationId xmlns:p14="http://schemas.microsoft.com/office/powerpoint/2010/main" val="260695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 y="-42930"/>
            <a:ext cx="12192000" cy="6858000"/>
          </a:xfrm>
          <a:prstGeom prst="rect">
            <a:avLst/>
          </a:prstGeom>
        </p:spPr>
      </p:pic>
      <p:pic>
        <p:nvPicPr>
          <p:cNvPr id="6" name="Picture 5">
            <a:extLst>
              <a:ext uri="{FF2B5EF4-FFF2-40B4-BE49-F238E27FC236}">
                <a16:creationId xmlns:a16="http://schemas.microsoft.com/office/drawing/2014/main" id="{D1D5353F-7968-6219-F4BE-21E6A87248A8}"/>
              </a:ext>
            </a:extLst>
          </p:cNvPr>
          <p:cNvPicPr>
            <a:picLocks noChangeAspect="1"/>
          </p:cNvPicPr>
          <p:nvPr/>
        </p:nvPicPr>
        <p:blipFill>
          <a:blip r:embed="rId4"/>
          <a:stretch>
            <a:fillRect/>
          </a:stretch>
        </p:blipFill>
        <p:spPr>
          <a:xfrm>
            <a:off x="7255" y="670111"/>
            <a:ext cx="12192000" cy="3027612"/>
          </a:xfrm>
          <a:prstGeom prst="rect">
            <a:avLst/>
          </a:prstGeom>
        </p:spPr>
      </p:pic>
      <p:sp>
        <p:nvSpPr>
          <p:cNvPr id="8" name="Rectangle 7"/>
          <p:cNvSpPr/>
          <p:nvPr/>
        </p:nvSpPr>
        <p:spPr>
          <a:xfrm>
            <a:off x="7255" y="-4399"/>
            <a:ext cx="10653751" cy="584775"/>
          </a:xfrm>
          <a:prstGeom prst="rect">
            <a:avLst/>
          </a:prstGeom>
        </p:spPr>
        <p:txBody>
          <a:bodyPr wrap="square" lIns="91440" tIns="45720" rIns="91440" bIns="45720" anchor="t">
            <a:spAutoFit/>
          </a:bodyPr>
          <a:lstStyle/>
          <a:p>
            <a:r>
              <a:rPr lang="en-US" sz="3200" b="1" dirty="0">
                <a:solidFill>
                  <a:schemeClr val="bg1"/>
                </a:solidFill>
              </a:rPr>
              <a:t>IRA HER Programs</a:t>
            </a:r>
            <a:endParaRPr lang="en-US" sz="2400" dirty="0">
              <a:solidFill>
                <a:schemeClr val="bg1"/>
              </a:solidFill>
              <a:cs typeface="Calibri" panose="020F0502020204030204"/>
            </a:endParaRPr>
          </a:p>
        </p:txBody>
      </p:sp>
      <p:sp>
        <p:nvSpPr>
          <p:cNvPr id="2" name="TextBox 1">
            <a:extLst>
              <a:ext uri="{FF2B5EF4-FFF2-40B4-BE49-F238E27FC236}">
                <a16:creationId xmlns:a16="http://schemas.microsoft.com/office/drawing/2014/main" id="{883DF3B9-7511-5435-9D9F-355ECA07D118}"/>
              </a:ext>
            </a:extLst>
          </p:cNvPr>
          <p:cNvSpPr txBox="1"/>
          <p:nvPr/>
        </p:nvSpPr>
        <p:spPr>
          <a:xfrm>
            <a:off x="302755" y="733508"/>
            <a:ext cx="1158648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cs typeface="Calibri"/>
            </a:endParaRP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r>
              <a:rPr lang="en-US" sz="3200" dirty="0">
                <a:cs typeface="Calibri"/>
              </a:rPr>
              <a:t>Tribal members are eligible to apply for the HOMES and HEAR program, being delivered by Focus on Energy. (</a:t>
            </a:r>
            <a:r>
              <a:rPr lang="en-US" sz="3200" dirty="0">
                <a:hlinkClick r:id="rId5"/>
              </a:rPr>
              <a:t>IRA Home Energy Rebates | Focus on Energy</a:t>
            </a:r>
            <a:r>
              <a:rPr lang="en-US" sz="3200" dirty="0"/>
              <a:t>)</a:t>
            </a:r>
            <a:endParaRPr lang="en-US" sz="3200" dirty="0">
              <a:cs typeface="Calibri"/>
            </a:endParaRPr>
          </a:p>
          <a:p>
            <a:pPr marL="457200" indent="-457200">
              <a:buFont typeface="Arial" panose="020B0604020202020204" pitchFamily="34" charset="0"/>
              <a:buChar char="•"/>
            </a:pPr>
            <a:r>
              <a:rPr lang="en-US" sz="3200" dirty="0">
                <a:cs typeface="Calibri"/>
              </a:rPr>
              <a:t>All tribal members can apply for the state's program</a:t>
            </a:r>
          </a:p>
        </p:txBody>
      </p:sp>
      <p:pic>
        <p:nvPicPr>
          <p:cNvPr id="4" name="Picture 3">
            <a:extLst>
              <a:ext uri="{FF2B5EF4-FFF2-40B4-BE49-F238E27FC236}">
                <a16:creationId xmlns:a16="http://schemas.microsoft.com/office/drawing/2014/main" id="{DBDD3CDB-343C-420C-9C5A-F7F32CD75F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90943" y="5589129"/>
            <a:ext cx="2508853" cy="1009409"/>
          </a:xfrm>
          <a:prstGeom prst="rect">
            <a:avLst/>
          </a:prstGeom>
        </p:spPr>
      </p:pic>
    </p:spTree>
    <p:extLst>
      <p:ext uri="{BB962C8B-B14F-4D97-AF65-F5344CB8AC3E}">
        <p14:creationId xmlns:p14="http://schemas.microsoft.com/office/powerpoint/2010/main" val="174483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859DC-39FE-BA56-5BD1-3CC3B29A0FD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1B0E39E-5FA0-F58B-8571-778293C121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 y="-42930"/>
            <a:ext cx="12192000" cy="6858000"/>
          </a:xfrm>
          <a:prstGeom prst="rect">
            <a:avLst/>
          </a:prstGeom>
        </p:spPr>
      </p:pic>
      <p:sp>
        <p:nvSpPr>
          <p:cNvPr id="8" name="Rectangle 7">
            <a:extLst>
              <a:ext uri="{FF2B5EF4-FFF2-40B4-BE49-F238E27FC236}">
                <a16:creationId xmlns:a16="http://schemas.microsoft.com/office/drawing/2014/main" id="{B857F26C-CBFE-2DA2-6F15-532CDCEDA746}"/>
              </a:ext>
            </a:extLst>
          </p:cNvPr>
          <p:cNvSpPr/>
          <p:nvPr/>
        </p:nvSpPr>
        <p:spPr>
          <a:xfrm>
            <a:off x="7255" y="-4399"/>
            <a:ext cx="10653751" cy="584775"/>
          </a:xfrm>
          <a:prstGeom prst="rect">
            <a:avLst/>
          </a:prstGeom>
        </p:spPr>
        <p:txBody>
          <a:bodyPr wrap="square" lIns="91440" tIns="45720" rIns="91440" bIns="45720" anchor="t">
            <a:spAutoFit/>
          </a:bodyPr>
          <a:lstStyle/>
          <a:p>
            <a:r>
              <a:rPr lang="en-US" sz="3200" b="1" dirty="0">
                <a:solidFill>
                  <a:schemeClr val="bg1"/>
                </a:solidFill>
              </a:rPr>
              <a:t>Energy Innovation Grant Program-Program Update</a:t>
            </a:r>
            <a:endParaRPr lang="en-US" sz="2400" dirty="0">
              <a:solidFill>
                <a:schemeClr val="bg1"/>
              </a:solidFill>
              <a:cs typeface="Calibri" panose="020F0502020204030204"/>
            </a:endParaRPr>
          </a:p>
        </p:txBody>
      </p:sp>
      <p:sp>
        <p:nvSpPr>
          <p:cNvPr id="2" name="TextBox 1">
            <a:extLst>
              <a:ext uri="{FF2B5EF4-FFF2-40B4-BE49-F238E27FC236}">
                <a16:creationId xmlns:a16="http://schemas.microsoft.com/office/drawing/2014/main" id="{3E706891-C269-B839-3668-DEBA5418D76E}"/>
              </a:ext>
            </a:extLst>
          </p:cNvPr>
          <p:cNvSpPr txBox="1"/>
          <p:nvPr/>
        </p:nvSpPr>
        <p:spPr>
          <a:xfrm>
            <a:off x="268141" y="941613"/>
            <a:ext cx="11586489"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3200" dirty="0">
              <a:cs typeface="Calibri"/>
            </a:endParaRPr>
          </a:p>
          <a:p>
            <a:pPr marL="457200" indent="-457200">
              <a:buFont typeface="Arial" panose="020B0604020202020204" pitchFamily="34" charset="0"/>
              <a:buChar char="•"/>
            </a:pPr>
            <a:r>
              <a:rPr lang="en-US" sz="3200" dirty="0">
                <a:cs typeface="Calibri"/>
              </a:rPr>
              <a:t>Program funds from </a:t>
            </a:r>
            <a:r>
              <a:rPr lang="en-US" sz="3200" dirty="0"/>
              <a:t>2009 American Recovery and Reinvestment Act (ARRA) and l</a:t>
            </a:r>
            <a:r>
              <a:rPr lang="en-US" sz="3200" dirty="0">
                <a:cs typeface="Calibri"/>
              </a:rPr>
              <a:t>ast year a one-time IIJA infusion</a:t>
            </a:r>
          </a:p>
          <a:p>
            <a:pPr marL="457200" indent="-457200">
              <a:buFont typeface="Arial" panose="020B0604020202020204" pitchFamily="34" charset="0"/>
              <a:buChar char="•"/>
            </a:pPr>
            <a:endParaRPr lang="en-US" sz="3200" dirty="0">
              <a:cs typeface="Calibri"/>
            </a:endParaRPr>
          </a:p>
          <a:p>
            <a:pPr marL="457200" indent="-457200">
              <a:buFont typeface="Arial" panose="020B0604020202020204" pitchFamily="34" charset="0"/>
              <a:buChar char="•"/>
            </a:pPr>
            <a:r>
              <a:rPr lang="en-US" sz="3200" dirty="0">
                <a:cs typeface="Calibri"/>
              </a:rPr>
              <a:t>Over 100 total projects funded over 5 rounds</a:t>
            </a:r>
          </a:p>
          <a:p>
            <a:endParaRPr lang="en-US" sz="3200" dirty="0">
              <a:cs typeface="Calibri"/>
            </a:endParaRPr>
          </a:p>
          <a:p>
            <a:pPr marL="457200" indent="-457200">
              <a:buFont typeface="Arial" panose="020B0604020202020204" pitchFamily="34" charset="0"/>
              <a:buChar char="•"/>
            </a:pPr>
            <a:r>
              <a:rPr lang="en-US" sz="3200" dirty="0">
                <a:cs typeface="Calibri"/>
              </a:rPr>
              <a:t>There will be another round—</a:t>
            </a:r>
            <a:r>
              <a:rPr lang="en-US" sz="3200" b="1" dirty="0">
                <a:cs typeface="Calibri"/>
              </a:rPr>
              <a:t>Date TBD</a:t>
            </a:r>
          </a:p>
          <a:p>
            <a:pPr lvl="1"/>
            <a:endParaRPr lang="en-US" sz="2000" dirty="0">
              <a:cs typeface="Calibri" panose="020F0502020204030204"/>
            </a:endParaRPr>
          </a:p>
        </p:txBody>
      </p:sp>
      <p:pic>
        <p:nvPicPr>
          <p:cNvPr id="4" name="Picture 3">
            <a:extLst>
              <a:ext uri="{FF2B5EF4-FFF2-40B4-BE49-F238E27FC236}">
                <a16:creationId xmlns:a16="http://schemas.microsoft.com/office/drawing/2014/main" id="{499E092C-5A88-9472-6764-03824799F0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0943" y="5589129"/>
            <a:ext cx="2508853" cy="1009409"/>
          </a:xfrm>
          <a:prstGeom prst="rect">
            <a:avLst/>
          </a:prstGeom>
        </p:spPr>
      </p:pic>
    </p:spTree>
    <p:extLst>
      <p:ext uri="{BB962C8B-B14F-4D97-AF65-F5344CB8AC3E}">
        <p14:creationId xmlns:p14="http://schemas.microsoft.com/office/powerpoint/2010/main" val="2672895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84" y="0"/>
            <a:ext cx="12192000" cy="6858000"/>
          </a:xfrm>
          <a:prstGeom prst="rect">
            <a:avLst/>
          </a:prstGeom>
        </p:spPr>
      </p:pic>
      <p:sp>
        <p:nvSpPr>
          <p:cNvPr id="8" name="Rectangle 7"/>
          <p:cNvSpPr/>
          <p:nvPr/>
        </p:nvSpPr>
        <p:spPr>
          <a:xfrm>
            <a:off x="308044" y="15653"/>
            <a:ext cx="9681199" cy="738664"/>
          </a:xfrm>
          <a:prstGeom prst="rect">
            <a:avLst/>
          </a:prstGeom>
        </p:spPr>
        <p:txBody>
          <a:bodyPr wrap="square" lIns="91440" tIns="45720" rIns="91440" bIns="45720" anchor="t">
            <a:spAutoFit/>
          </a:bodyPr>
          <a:lstStyle/>
          <a:p>
            <a:r>
              <a:rPr lang="en-US" sz="4200" b="1">
                <a:solidFill>
                  <a:schemeClr val="bg1"/>
                </a:solidFill>
              </a:rPr>
              <a:t>IRA – Contractor Training Grants (TREC)</a:t>
            </a:r>
            <a:endParaRPr lang="en-US" sz="420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90943" y="5589129"/>
            <a:ext cx="2508853" cy="1009409"/>
          </a:xfrm>
          <a:prstGeom prst="rect">
            <a:avLst/>
          </a:prstGeom>
        </p:spPr>
      </p:pic>
      <p:sp>
        <p:nvSpPr>
          <p:cNvPr id="6" name="TextBox 5">
            <a:extLst>
              <a:ext uri="{FF2B5EF4-FFF2-40B4-BE49-F238E27FC236}">
                <a16:creationId xmlns:a16="http://schemas.microsoft.com/office/drawing/2014/main" id="{6C88F166-C873-D4B8-D276-B62133EAD701}"/>
              </a:ext>
            </a:extLst>
          </p:cNvPr>
          <p:cNvSpPr txBox="1"/>
          <p:nvPr/>
        </p:nvSpPr>
        <p:spPr>
          <a:xfrm>
            <a:off x="558022" y="1018096"/>
            <a:ext cx="1032958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81325"/>
                </a:solidFill>
                <a:latin typeface="var(--font-secondary)"/>
              </a:rPr>
              <a:t>State-Based Home Energy Efficiency Contractor Training Grants – WI Allocation $2.8M</a:t>
            </a:r>
          </a:p>
          <a:p>
            <a:endParaRPr lang="en-US" dirty="0">
              <a:solidFill>
                <a:srgbClr val="081325"/>
              </a:solidFill>
              <a:latin typeface="var(--font-main)"/>
            </a:endParaRPr>
          </a:p>
          <a:p>
            <a:r>
              <a:rPr lang="en-US" dirty="0">
                <a:solidFill>
                  <a:srgbClr val="081325"/>
                </a:solidFill>
                <a:latin typeface="var(--font-main)"/>
              </a:rPr>
              <a:t>The State-Based Home Energy Efficiency Contractor Training Grants (Contractor Training Program) makes funding available to state energy offices so they can train, test, and certify workers to deliver energy efficiency, electrification, and home energy improvements, including those improvements covered under the HOMES and High-Efficiency Electric Home Rebate Program.</a:t>
            </a:r>
            <a:endParaRPr lang="en-US" dirty="0"/>
          </a:p>
          <a:p>
            <a:endParaRPr lang="en-US" dirty="0">
              <a:solidFill>
                <a:srgbClr val="000000"/>
              </a:solidFill>
              <a:latin typeface="Calibri"/>
              <a:ea typeface="Roboto"/>
              <a:cs typeface="Calibri"/>
            </a:endParaRPr>
          </a:p>
          <a:p>
            <a:r>
              <a:rPr lang="en-US" dirty="0">
                <a:solidFill>
                  <a:srgbClr val="000000"/>
                </a:solidFill>
                <a:latin typeface="Calibri"/>
                <a:ea typeface="Roboto"/>
                <a:cs typeface="Calibri"/>
              </a:rPr>
              <a:t>Docket: </a:t>
            </a:r>
            <a:r>
              <a:rPr lang="en-US" dirty="0">
                <a:solidFill>
                  <a:srgbClr val="000000"/>
                </a:solidFill>
                <a:latin typeface="Calibri"/>
                <a:ea typeface="Roboto"/>
                <a:cs typeface="Calibri"/>
                <a:hlinkClick r:id="rId5"/>
              </a:rPr>
              <a:t>9718-FG-2023</a:t>
            </a:r>
            <a:endParaRPr lang="en-US" dirty="0"/>
          </a:p>
          <a:p>
            <a:endParaRPr lang="en-US" dirty="0">
              <a:solidFill>
                <a:srgbClr val="081325"/>
              </a:solidFill>
              <a:latin typeface="var(--font-main)"/>
            </a:endParaRPr>
          </a:p>
          <a:p>
            <a:r>
              <a:rPr lang="en-US" b="1" dirty="0"/>
              <a:t>Program Status: </a:t>
            </a:r>
            <a:r>
              <a:rPr lang="en-US" dirty="0"/>
              <a:t>Application submitted to U.S. DOE on 1/31/24 ($2.8 million)</a:t>
            </a:r>
          </a:p>
          <a:p>
            <a:r>
              <a:rPr lang="en-US" dirty="0"/>
              <a:t>	—Contingent Award in January 2025, waiting further information from DOE</a:t>
            </a:r>
            <a:endParaRPr lang="en-US" dirty="0">
              <a:solidFill>
                <a:srgbClr val="081325"/>
              </a:solidFill>
              <a:latin typeface="var(--font-main)"/>
              <a:ea typeface="Roboto"/>
              <a:cs typeface="Roboto"/>
            </a:endParaRPr>
          </a:p>
          <a:p>
            <a:endParaRPr lang="en-US" dirty="0">
              <a:solidFill>
                <a:srgbClr val="081325"/>
              </a:solidFill>
              <a:latin typeface="Roboto"/>
              <a:ea typeface="Roboto"/>
              <a:cs typeface="Roboto"/>
            </a:endParaRPr>
          </a:p>
        </p:txBody>
      </p:sp>
    </p:spTree>
    <p:extLst>
      <p:ext uri="{BB962C8B-B14F-4D97-AF65-F5344CB8AC3E}">
        <p14:creationId xmlns:p14="http://schemas.microsoft.com/office/powerpoint/2010/main" val="56014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5653"/>
            <a:ext cx="12192000" cy="6858000"/>
          </a:xfrm>
          <a:prstGeom prst="rect">
            <a:avLst/>
          </a:prstGeom>
        </p:spPr>
      </p:pic>
      <p:sp>
        <p:nvSpPr>
          <p:cNvPr id="8" name="Rectangle 7"/>
          <p:cNvSpPr/>
          <p:nvPr/>
        </p:nvSpPr>
        <p:spPr>
          <a:xfrm>
            <a:off x="308044" y="15653"/>
            <a:ext cx="9681199" cy="738664"/>
          </a:xfrm>
          <a:prstGeom prst="rect">
            <a:avLst/>
          </a:prstGeom>
        </p:spPr>
        <p:txBody>
          <a:bodyPr wrap="square" lIns="91440" tIns="45720" rIns="91440" bIns="45720" anchor="t">
            <a:spAutoFit/>
          </a:bodyPr>
          <a:lstStyle/>
          <a:p>
            <a:r>
              <a:rPr lang="en-US" sz="4200" b="1" dirty="0">
                <a:solidFill>
                  <a:schemeClr val="bg1"/>
                </a:solidFill>
              </a:rPr>
              <a:t>Other OEI Updates</a:t>
            </a:r>
            <a:endParaRPr lang="en-US" sz="4200" dirty="0">
              <a:solidFill>
                <a:schemeClr val="bg1"/>
              </a:solidFill>
            </a:endParaRPr>
          </a:p>
        </p:txBody>
      </p:sp>
      <p:sp>
        <p:nvSpPr>
          <p:cNvPr id="4" name="TextBox 3">
            <a:extLst>
              <a:ext uri="{FF2B5EF4-FFF2-40B4-BE49-F238E27FC236}">
                <a16:creationId xmlns:a16="http://schemas.microsoft.com/office/drawing/2014/main" id="{51695E1E-A91D-D33B-AC5C-F27CD9174C72}"/>
              </a:ext>
            </a:extLst>
          </p:cNvPr>
          <p:cNvSpPr txBox="1"/>
          <p:nvPr/>
        </p:nvSpPr>
        <p:spPr>
          <a:xfrm>
            <a:off x="333498" y="1201392"/>
            <a:ext cx="10790652" cy="19389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b="1" dirty="0">
                <a:cs typeface="Calibri"/>
              </a:rPr>
              <a:t>New Technical Assistance Pages for Energy Planning and Heat Pumps</a:t>
            </a:r>
          </a:p>
          <a:p>
            <a:pPr marL="914400" lvl="1" indent="-457200">
              <a:buFont typeface="Arial" panose="020B0604020202020204" pitchFamily="34" charset="0"/>
              <a:buChar char="•"/>
            </a:pPr>
            <a:r>
              <a:rPr lang="en-US" dirty="0">
                <a:hlinkClick r:id="rId4"/>
              </a:rPr>
              <a:t>PSC Energy Planning</a:t>
            </a:r>
            <a:endParaRPr lang="en-US" b="1" dirty="0">
              <a:cs typeface="Calibri"/>
            </a:endParaRPr>
          </a:p>
          <a:p>
            <a:pPr marL="914400" lvl="1" indent="-457200">
              <a:buFont typeface="Arial" panose="020B0604020202020204" pitchFamily="34" charset="0"/>
              <a:buChar char="•"/>
            </a:pPr>
            <a:r>
              <a:rPr lang="en-US" dirty="0">
                <a:hlinkClick r:id="rId5"/>
              </a:rPr>
              <a:t>PSC Heat Pumps</a:t>
            </a:r>
            <a:endParaRPr lang="en-US" b="1" dirty="0">
              <a:cs typeface="Calibri"/>
            </a:endParaRPr>
          </a:p>
          <a:p>
            <a:pPr marL="285750" indent="-285750">
              <a:buFont typeface="Arial"/>
              <a:buChar char="•"/>
            </a:pPr>
            <a:endParaRPr lang="en-US" sz="2400" dirty="0">
              <a:cs typeface="Calibri"/>
            </a:endParaRPr>
          </a:p>
        </p:txBody>
      </p:sp>
      <p:pic>
        <p:nvPicPr>
          <p:cNvPr id="3" name="Picture 2">
            <a:extLst>
              <a:ext uri="{FF2B5EF4-FFF2-40B4-BE49-F238E27FC236}">
                <a16:creationId xmlns:a16="http://schemas.microsoft.com/office/drawing/2014/main" id="{A2272C86-E0A7-28D0-4B41-EF167072AE42}"/>
              </a:ext>
            </a:extLst>
          </p:cNvPr>
          <p:cNvPicPr>
            <a:picLocks noChangeAspect="1"/>
          </p:cNvPicPr>
          <p:nvPr/>
        </p:nvPicPr>
        <p:blipFill>
          <a:blip r:embed="rId6"/>
          <a:stretch>
            <a:fillRect/>
          </a:stretch>
        </p:blipFill>
        <p:spPr>
          <a:xfrm>
            <a:off x="526157" y="2762118"/>
            <a:ext cx="4473633" cy="3352630"/>
          </a:xfrm>
          <a:prstGeom prst="rect">
            <a:avLst/>
          </a:prstGeom>
        </p:spPr>
      </p:pic>
      <p:pic>
        <p:nvPicPr>
          <p:cNvPr id="9" name="Picture 8">
            <a:extLst>
              <a:ext uri="{FF2B5EF4-FFF2-40B4-BE49-F238E27FC236}">
                <a16:creationId xmlns:a16="http://schemas.microsoft.com/office/drawing/2014/main" id="{6173F7C8-C776-FC95-EC8F-DD53C8E954E7}"/>
              </a:ext>
            </a:extLst>
          </p:cNvPr>
          <p:cNvPicPr>
            <a:picLocks noChangeAspect="1"/>
          </p:cNvPicPr>
          <p:nvPr/>
        </p:nvPicPr>
        <p:blipFill>
          <a:blip r:embed="rId7"/>
          <a:stretch>
            <a:fillRect/>
          </a:stretch>
        </p:blipFill>
        <p:spPr>
          <a:xfrm>
            <a:off x="5658609" y="2762117"/>
            <a:ext cx="5343985" cy="3436883"/>
          </a:xfrm>
          <a:prstGeom prst="rect">
            <a:avLst/>
          </a:prstGeom>
        </p:spPr>
      </p:pic>
    </p:spTree>
    <p:extLst>
      <p:ext uri="{BB962C8B-B14F-4D97-AF65-F5344CB8AC3E}">
        <p14:creationId xmlns:p14="http://schemas.microsoft.com/office/powerpoint/2010/main" val="779760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B229D497BF2044AD9B77FEFC03C935" ma:contentTypeVersion="20" ma:contentTypeDescription="Create a new document." ma:contentTypeScope="" ma:versionID="f64864c5201bfd7ed72464c4d710b221">
  <xsd:schema xmlns:xsd="http://www.w3.org/2001/XMLSchema" xmlns:xs="http://www.w3.org/2001/XMLSchema" xmlns:p="http://schemas.microsoft.com/office/2006/metadata/properties" xmlns:ns2="29f41710-1490-4585-b650-aef9660e53bd" xmlns:ns3="781dc837-1f86-4370-be9a-fdaeda1e1a87" targetNamespace="http://schemas.microsoft.com/office/2006/metadata/properties" ma:root="true" ma:fieldsID="b7b3f82a0064aaeef5c9608a3510167e" ns2:_="" ns3:_="">
    <xsd:import namespace="29f41710-1490-4585-b650-aef9660e53bd"/>
    <xsd:import namespace="781dc837-1f86-4370-be9a-fdaeda1e1a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Updated"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41710-1490-4585-b650-aef9660e53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b5c0b31-1666-46f9-9318-ac4e07f8e1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Updated" ma:index="26" nillable="true" ma:displayName="Reviewed" ma:description="File has been reviewed for 2024" ma:format="Dropdown" ma:internalName="Updated">
      <xsd:simpleType>
        <xsd:restriction base="dms:Choice">
          <xsd:enumeration value="Yes"/>
        </xsd:restriction>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1dc837-1f86-4370-be9a-fdaeda1e1a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af8dff7-b56d-4f26-86df-c58a5b9df4e3}" ma:internalName="TaxCatchAll" ma:showField="CatchAllData" ma:web="781dc837-1f86-4370-be9a-fdaeda1e1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1dc837-1f86-4370-be9a-fdaeda1e1a87" xsi:nil="true"/>
    <lcf76f155ced4ddcb4097134ff3c332f xmlns="29f41710-1490-4585-b650-aef9660e53bd">
      <Terms xmlns="http://schemas.microsoft.com/office/infopath/2007/PartnerControls"/>
    </lcf76f155ced4ddcb4097134ff3c332f>
    <Updated xmlns="29f41710-1490-4585-b650-aef9660e53bd" xsi:nil="true"/>
  </documentManagement>
</p:properties>
</file>

<file path=customXml/itemProps1.xml><?xml version="1.0" encoding="utf-8"?>
<ds:datastoreItem xmlns:ds="http://schemas.openxmlformats.org/officeDocument/2006/customXml" ds:itemID="{10A4B9EE-20D2-45D3-89FF-06C4BBDEC44E}">
  <ds:schemaRefs>
    <ds:schemaRef ds:uri="http://schemas.microsoft.com/sharepoint/v3/contenttype/forms"/>
  </ds:schemaRefs>
</ds:datastoreItem>
</file>

<file path=customXml/itemProps2.xml><?xml version="1.0" encoding="utf-8"?>
<ds:datastoreItem xmlns:ds="http://schemas.openxmlformats.org/officeDocument/2006/customXml" ds:itemID="{2D43A5F4-EB4B-4A84-9192-81DF750B4585}"/>
</file>

<file path=customXml/itemProps3.xml><?xml version="1.0" encoding="utf-8"?>
<ds:datastoreItem xmlns:ds="http://schemas.openxmlformats.org/officeDocument/2006/customXml" ds:itemID="{A9A9187E-7DE5-45F8-AE62-348D5AD664AC}">
  <ds:schemaRefs>
    <ds:schemaRef ds:uri="http://schemas.microsoft.com/office/2006/metadata/properties"/>
    <ds:schemaRef ds:uri="http://schemas.microsoft.com/office/2006/documentManagement/types"/>
    <ds:schemaRef ds:uri="fc98d6ea-ed65-4ea4-acdc-59e02a442677"/>
    <ds:schemaRef ds:uri="http://purl.org/dc/terms/"/>
    <ds:schemaRef ds:uri="http://purl.org/dc/elements/1.1/"/>
    <ds:schemaRef ds:uri="http://schemas.microsoft.com/sharepoint/v3"/>
    <ds:schemaRef ds:uri="http://www.w3.org/XML/1998/namespace"/>
    <ds:schemaRef ds:uri="http://purl.org/dc/dcmitype/"/>
    <ds:schemaRef ds:uri="http://schemas.openxmlformats.org/package/2006/metadata/core-properties"/>
    <ds:schemaRef ds:uri="http://schemas.microsoft.com/office/infopath/2007/PartnerControls"/>
    <ds:schemaRef ds:uri="360d198f-d75b-4751-b07f-189d9595f1ec"/>
  </ds:schemaRefs>
</ds:datastoreItem>
</file>

<file path=docMetadata/LabelInfo.xml><?xml version="1.0" encoding="utf-8"?>
<clbl:labelList xmlns:clbl="http://schemas.microsoft.com/office/2020/mipLabelMetadata">
  <clbl:label id="{f4e2d11c-fae4-453b-b6c0-2964663779aa}" enabled="0" method="" siteId="{f4e2d11c-fae4-453b-b6c0-2964663779aa}" removed="1"/>
</clbl:labelList>
</file>

<file path=docProps/app.xml><?xml version="1.0" encoding="utf-8"?>
<Properties xmlns="http://schemas.openxmlformats.org/officeDocument/2006/extended-properties" xmlns:vt="http://schemas.openxmlformats.org/officeDocument/2006/docPropsVTypes">
  <TotalTime>1281</TotalTime>
  <Words>411</Words>
  <Application>Microsoft Office PowerPoint</Application>
  <PresentationFormat>Widescreen</PresentationFormat>
  <Paragraphs>60</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Aptos</vt:lpstr>
      <vt:lpstr>Aptos Display</vt:lpstr>
      <vt:lpstr>Arial</vt:lpstr>
      <vt:lpstr>Calibri</vt:lpstr>
      <vt:lpstr>Roboto</vt:lpstr>
      <vt:lpstr>var(--font-main)</vt:lpstr>
      <vt:lpstr>var(--font-secondary)</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Labinski, Nicholas - PSC</dc:creator>
  <cp:lastModifiedBy>Labinski, Nicholas - PSC</cp:lastModifiedBy>
  <cp:revision>22</cp:revision>
  <dcterms:created xsi:type="dcterms:W3CDTF">2025-04-11T20:30:50Z</dcterms:created>
  <dcterms:modified xsi:type="dcterms:W3CDTF">2025-10-29T18:49:11Z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0x01010060B229D497BF2044AD9B77FEFC03C935</vt:lpwstr>
  </property>
  <property fmtid="{D5CDD505-2E9C-101B-9397-08002B2CF9AE}" pid="3" name="MediaServiceImageTags">
    <vt:lpwstr/>
  </property>
</Properties>
</file>